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7" r:id="rId2"/>
    <p:sldId id="259" r:id="rId3"/>
    <p:sldId id="311" r:id="rId4"/>
    <p:sldId id="312" r:id="rId5"/>
    <p:sldId id="315" r:id="rId6"/>
    <p:sldId id="316" r:id="rId7"/>
    <p:sldId id="313" r:id="rId8"/>
    <p:sldId id="317" r:id="rId9"/>
    <p:sldId id="314" r:id="rId10"/>
  </p:sldIdLst>
  <p:sldSz cx="9144000" cy="6858000" type="screen4x3"/>
  <p:notesSz cx="6858000" cy="9144000"/>
  <p:embeddedFontLst>
    <p:embeddedFont>
      <p:font typeface="Trebuchet MS" panose="020B0603020202020204" pitchFamily="3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8814" autoAdjust="0"/>
  </p:normalViewPr>
  <p:slideViewPr>
    <p:cSldViewPr snapToGrid="0">
      <p:cViewPr>
        <p:scale>
          <a:sx n="86" d="100"/>
          <a:sy n="86" d="100"/>
        </p:scale>
        <p:origin x="930" y="30"/>
      </p:cViewPr>
      <p:guideLst/>
    </p:cSldViewPr>
  </p:slideViewPr>
  <p:notesTextViewPr>
    <p:cViewPr>
      <p:scale>
        <a:sx n="1" d="1"/>
        <a:sy n="1" d="1"/>
      </p:scale>
      <p:origin x="0" y="-162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1256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" name="Google Shape;3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33" name="Google Shape;3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917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2c27be738_0_3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rgbClr val="009AD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22c27be738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557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2c27be738_0_4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g22c27be738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124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2c27be738_0_4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Officer of the company/corporate officer/part of the Board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Director of a public division, </a:t>
            </a:r>
            <a:r>
              <a:rPr lang="en-US" sz="1100" dirty="0" err="1" smtClean="0">
                <a:latin typeface="Arial"/>
                <a:ea typeface="Arial"/>
                <a:cs typeface="Arial"/>
                <a:sym typeface="Arial"/>
              </a:rPr>
              <a:t>etc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g22c27be738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17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2c27be738_0_4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Letter from June 11, 2019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Letter and FAQ update limited copies</a:t>
            </a: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 available; on website</a:t>
            </a:r>
            <a:endParaRPr lang="en-US" sz="1100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Benefits</a:t>
            </a: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 to having a higher up RO</a:t>
            </a: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An RO can use CEOS to access and manage all permits under the same name</a:t>
            </a: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Less risky if someone is fired and has access and authority to terminate, etc.</a:t>
            </a:r>
            <a:endParaRPr lang="en-US" sz="1100" baseline="0" dirty="0">
              <a:latin typeface="Arial"/>
              <a:ea typeface="Arial"/>
              <a:cs typeface="Arial"/>
              <a:sym typeface="Arial"/>
            </a:endParaRPr>
          </a:p>
          <a:p>
            <a:pPr marL="615950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n-US" sz="1100" baseline="0" dirty="0" smtClean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g22c27be738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2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2c27be738_0_2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dirty="0" smtClean="0"/>
              <a:t>Currently</a:t>
            </a:r>
            <a:r>
              <a:rPr lang="en-US" baseline="0" dirty="0" smtClean="0"/>
              <a:t> four steps</a:t>
            </a: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baseline="0" dirty="0" smtClean="0"/>
              <a:t>Current work order in with the company to allow preparer to create a facility</a:t>
            </a: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baseline="0" dirty="0" smtClean="0"/>
              <a:t>Slow process, no estimated launch date at this time</a:t>
            </a:r>
            <a:endParaRPr dirty="0"/>
          </a:p>
        </p:txBody>
      </p:sp>
      <p:sp>
        <p:nvSpPr>
          <p:cNvPr id="211" name="Google Shape;211;g22c27be738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215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2c27be738_0_4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g22c27be738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9189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2c27be738_0_4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Office hours – on Construction</a:t>
            </a: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aseline="0" dirty="0" err="1" smtClean="0">
                <a:latin typeface="Arial"/>
                <a:ea typeface="Arial"/>
                <a:cs typeface="Arial"/>
                <a:sym typeface="Arial"/>
              </a:rPr>
              <a:t>Stormwater</a:t>
            </a: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 permits website, once per month, option to screen share with permits staff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Actions guide – modify,</a:t>
            </a: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 terminate, transfer, change of contacts</a:t>
            </a:r>
          </a:p>
          <a:p>
            <a:pPr marL="914400" marR="0" lvl="1" indent="-298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tabLst/>
              <a:defRPr/>
            </a:pP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Limited copies available; on website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dirty="0" smtClean="0">
                <a:latin typeface="Arial"/>
                <a:ea typeface="Arial"/>
                <a:cs typeface="Arial"/>
                <a:sym typeface="Arial"/>
              </a:rPr>
              <a:t>Help guide – limited</a:t>
            </a: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 copies of Condensed Help guide; on website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 baseline="0" dirty="0" smtClean="0">
                <a:latin typeface="Arial"/>
                <a:ea typeface="Arial"/>
                <a:cs typeface="Arial"/>
                <a:sym typeface="Arial"/>
              </a:rPr>
              <a:t>Two FAQs – general and RO update – limited copies available; on website</a:t>
            </a:r>
          </a:p>
        </p:txBody>
      </p:sp>
      <p:sp>
        <p:nvSpPr>
          <p:cNvPr id="455" name="Google Shape;455;g22c27be738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3762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22c27be738_0_4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g22c27be738_0_4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292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y Content - Text Slide">
  <p:cSld name="Grey Content - Text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304800" y="15240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304800" y="914400"/>
            <a:ext cx="84582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ey Content - Picture Slide 1">
  <p:cSld name="Grey Content - Picture Slide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398550" y="866250"/>
            <a:ext cx="8534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C666F"/>
          </a:soli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228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>
              <a:solidFill>
                <a:srgbClr val="5C667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51825" y="6324600"/>
            <a:ext cx="2098200" cy="367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/>
        </p:nvSpPr>
        <p:spPr>
          <a:xfrm>
            <a:off x="72045" y="609600"/>
            <a:ext cx="8999912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8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CEOS</a:t>
            </a:r>
            <a:endParaRPr lang="en-US" sz="4200" b="1" dirty="0" smtClean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42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Colorado Environmental Online Services</a:t>
            </a:r>
            <a:endParaRPr sz="4200" b="1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" name="Google Shape;36;p9"/>
          <p:cNvSpPr txBox="1"/>
          <p:nvPr/>
        </p:nvSpPr>
        <p:spPr>
          <a:xfrm>
            <a:off x="304800" y="5257800"/>
            <a:ext cx="88392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rebuchet MS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Al Stafford</a:t>
            </a:r>
            <a:r>
              <a:rPr lang="en-US" sz="1600" b="1" i="0" u="none" strike="noStrike" cap="none" dirty="0" smtClean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600" b="1" i="0" u="none" strike="noStrike" cap="none" dirty="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16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Colorado Water Quality Control Division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1600" b="1" dirty="0" smtClean="0">
                <a:solidFill>
                  <a:schemeClr val="lt1"/>
                </a:solidFill>
                <a:latin typeface="Trebuchet MS"/>
                <a:sym typeface="Trebuchet MS"/>
              </a:rPr>
              <a:t>Clean Water Compliance Unit</a:t>
            </a:r>
            <a:endParaRPr dirty="0"/>
          </a:p>
        </p:txBody>
      </p:sp>
      <p:cxnSp>
        <p:nvCxnSpPr>
          <p:cNvPr id="37" name="Google Shape;37;p9"/>
          <p:cNvCxnSpPr/>
          <p:nvPr/>
        </p:nvCxnSpPr>
        <p:spPr>
          <a:xfrm>
            <a:off x="381000" y="5105400"/>
            <a:ext cx="8458200" cy="0"/>
          </a:xfrm>
          <a:prstGeom prst="straightConnector1">
            <a:avLst/>
          </a:prstGeom>
          <a:solidFill>
            <a:srgbClr val="14943F"/>
          </a:solidFill>
          <a:ln w="38100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4579175" y="0"/>
            <a:ext cx="4588500" cy="620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/>
          <p:nvPr/>
        </p:nvSpPr>
        <p:spPr>
          <a:xfrm>
            <a:off x="4669425" y="1437600"/>
            <a:ext cx="4417325" cy="33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Benefits of CEOS</a:t>
            </a:r>
            <a:endParaRPr sz="30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Responsible Officials</a:t>
            </a:r>
            <a:endParaRPr sz="30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Issues</a:t>
            </a:r>
            <a:endParaRPr sz="30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Contacts and Resources</a:t>
            </a:r>
            <a:endParaRPr sz="30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4" name="Google Shape;54;p11"/>
          <p:cNvSpPr/>
          <p:nvPr/>
        </p:nvSpPr>
        <p:spPr>
          <a:xfrm>
            <a:off x="0" y="0"/>
            <a:ext cx="4588500" cy="6858000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 txBox="1"/>
          <p:nvPr/>
        </p:nvSpPr>
        <p:spPr>
          <a:xfrm>
            <a:off x="161850" y="2244425"/>
            <a:ext cx="4264800" cy="25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OVERVIEW</a:t>
            </a:r>
            <a:endParaRPr sz="48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/>
          <p:nvPr/>
        </p:nvSpPr>
        <p:spPr>
          <a:xfrm>
            <a:off x="2336700" y="0"/>
            <a:ext cx="6876900" cy="6164700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9"/>
          <p:cNvSpPr/>
          <p:nvPr/>
        </p:nvSpPr>
        <p:spPr>
          <a:xfrm>
            <a:off x="0" y="0"/>
            <a:ext cx="2963700" cy="6164700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49"/>
          <p:cNvSpPr txBox="1"/>
          <p:nvPr/>
        </p:nvSpPr>
        <p:spPr>
          <a:xfrm>
            <a:off x="0" y="2232175"/>
            <a:ext cx="2963700" cy="19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BENEFITS OF CEOS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0" name="Google Shape;460;p49"/>
          <p:cNvSpPr txBox="1"/>
          <p:nvPr/>
        </p:nvSpPr>
        <p:spPr>
          <a:xfrm>
            <a:off x="3231532" y="248412"/>
            <a:ext cx="5404200" cy="4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Quick turn around time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More efficient process for an increasing number of permits without an increasing number of state employees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Increased transparency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Can sign from multiple locations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9614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/>
          <p:nvPr/>
        </p:nvSpPr>
        <p:spPr>
          <a:xfrm>
            <a:off x="2336700" y="0"/>
            <a:ext cx="6876900" cy="6164700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9"/>
          <p:cNvSpPr/>
          <p:nvPr/>
        </p:nvSpPr>
        <p:spPr>
          <a:xfrm>
            <a:off x="0" y="0"/>
            <a:ext cx="2963700" cy="6164700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49"/>
          <p:cNvSpPr txBox="1"/>
          <p:nvPr/>
        </p:nvSpPr>
        <p:spPr>
          <a:xfrm>
            <a:off x="0" y="2232175"/>
            <a:ext cx="2963700" cy="19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RESPONSIBLE OFFICIAL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(RO)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0" name="Google Shape;460;p49"/>
          <p:cNvSpPr txBox="1"/>
          <p:nvPr/>
        </p:nvSpPr>
        <p:spPr>
          <a:xfrm>
            <a:off x="3309117" y="486709"/>
            <a:ext cx="5404200" cy="4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Can accept compliance liability on behalf of the permittee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Can make decisions necessary to comply with the permit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Can make overall funding decisions (how much funding overall, not just day to day)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1645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/>
          <p:nvPr/>
        </p:nvSpPr>
        <p:spPr>
          <a:xfrm>
            <a:off x="2336700" y="0"/>
            <a:ext cx="6876900" cy="6164700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9"/>
          <p:cNvSpPr/>
          <p:nvPr/>
        </p:nvSpPr>
        <p:spPr>
          <a:xfrm>
            <a:off x="0" y="0"/>
            <a:ext cx="2963700" cy="6164700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49"/>
          <p:cNvSpPr txBox="1"/>
          <p:nvPr/>
        </p:nvSpPr>
        <p:spPr>
          <a:xfrm>
            <a:off x="0" y="2232175"/>
            <a:ext cx="2963700" cy="19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RESPONSIBLE OFFICIAL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(RO)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UPDATE!!!!!!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0" name="Google Shape;460;p49"/>
          <p:cNvSpPr txBox="1"/>
          <p:nvPr/>
        </p:nvSpPr>
        <p:spPr>
          <a:xfrm>
            <a:off x="2963700" y="486709"/>
            <a:ext cx="6249899" cy="4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Manager can be RO</a:t>
            </a:r>
            <a:r>
              <a:rPr lang="en-US" sz="36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provided that they: 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1) Are responsible for overall facility operation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2) Have the authority to make management decisions that govern facility operation 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3953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4"/>
          <p:cNvSpPr/>
          <p:nvPr/>
        </p:nvSpPr>
        <p:spPr>
          <a:xfrm>
            <a:off x="-1" y="1"/>
            <a:ext cx="9144001" cy="6151418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4" name="Google Shape;214;p24"/>
          <p:cNvCxnSpPr/>
          <p:nvPr/>
        </p:nvCxnSpPr>
        <p:spPr>
          <a:xfrm rot="10800000">
            <a:off x="311375" y="3101550"/>
            <a:ext cx="85083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15" name="Google Shape;215;p24"/>
          <p:cNvSpPr/>
          <p:nvPr/>
        </p:nvSpPr>
        <p:spPr>
          <a:xfrm>
            <a:off x="237175" y="2296200"/>
            <a:ext cx="1610700" cy="16107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4"/>
          <p:cNvSpPr/>
          <p:nvPr/>
        </p:nvSpPr>
        <p:spPr>
          <a:xfrm>
            <a:off x="2529013" y="2296200"/>
            <a:ext cx="1610700" cy="16107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4"/>
          <p:cNvSpPr/>
          <p:nvPr/>
        </p:nvSpPr>
        <p:spPr>
          <a:xfrm>
            <a:off x="4820850" y="2296200"/>
            <a:ext cx="1610700" cy="16107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4"/>
          <p:cNvSpPr/>
          <p:nvPr/>
        </p:nvSpPr>
        <p:spPr>
          <a:xfrm>
            <a:off x="7208975" y="2296200"/>
            <a:ext cx="1610700" cy="16107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4"/>
          <p:cNvSpPr txBox="1"/>
          <p:nvPr/>
        </p:nvSpPr>
        <p:spPr>
          <a:xfrm>
            <a:off x="237025" y="2296200"/>
            <a:ext cx="16107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SET UP ACCOUNT</a:t>
            </a:r>
            <a:endParaRPr sz="18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0" name="Google Shape;220;p24"/>
          <p:cNvSpPr txBox="1"/>
          <p:nvPr/>
        </p:nvSpPr>
        <p:spPr>
          <a:xfrm>
            <a:off x="2529025" y="2296200"/>
            <a:ext cx="16107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CREATE FACILITY</a:t>
            </a:r>
            <a:endParaRPr sz="18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1" name="Google Shape;221;p24"/>
          <p:cNvSpPr txBox="1"/>
          <p:nvPr/>
        </p:nvSpPr>
        <p:spPr>
          <a:xfrm>
            <a:off x="4820875" y="2296200"/>
            <a:ext cx="16107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ASSIGN PREPARER</a:t>
            </a:r>
            <a:endParaRPr sz="18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22" name="Google Shape;222;p24"/>
          <p:cNvSpPr txBox="1"/>
          <p:nvPr/>
        </p:nvSpPr>
        <p:spPr>
          <a:xfrm>
            <a:off x="7208975" y="2296200"/>
            <a:ext cx="16107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9ADD"/>
                </a:solidFill>
                <a:latin typeface="Trebuchet MS"/>
                <a:ea typeface="Trebuchet MS"/>
                <a:cs typeface="Trebuchet MS"/>
                <a:sym typeface="Trebuchet MS"/>
              </a:rPr>
              <a:t>SIGN PERMIT ACTIONS</a:t>
            </a:r>
            <a:endParaRPr sz="1800" b="1" dirty="0">
              <a:solidFill>
                <a:srgbClr val="009ADD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55;p11"/>
          <p:cNvSpPr txBox="1"/>
          <p:nvPr/>
        </p:nvSpPr>
        <p:spPr>
          <a:xfrm>
            <a:off x="-96325" y="102375"/>
            <a:ext cx="9323700" cy="1842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Steps for an RO When Using a Preparer</a:t>
            </a:r>
            <a:endParaRPr sz="48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1254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/>
          <p:nvPr/>
        </p:nvSpPr>
        <p:spPr>
          <a:xfrm>
            <a:off x="2336700" y="0"/>
            <a:ext cx="6876900" cy="6164700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9"/>
          <p:cNvSpPr/>
          <p:nvPr/>
        </p:nvSpPr>
        <p:spPr>
          <a:xfrm>
            <a:off x="0" y="0"/>
            <a:ext cx="2963700" cy="6164700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49"/>
          <p:cNvSpPr txBox="1"/>
          <p:nvPr/>
        </p:nvSpPr>
        <p:spPr>
          <a:xfrm>
            <a:off x="0" y="2232175"/>
            <a:ext cx="2963700" cy="19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COMMON MISTAKES AND ISSUES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0" name="Google Shape;460;p49"/>
          <p:cNvSpPr txBox="1"/>
          <p:nvPr/>
        </p:nvSpPr>
        <p:spPr>
          <a:xfrm>
            <a:off x="3103418" y="162687"/>
            <a:ext cx="6110182" cy="4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Application filled out but not submitted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Pay attention to emails!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Using old permit numbers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Fear of E-Verify system</a:t>
            </a:r>
            <a:endParaRPr lang="en-US"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E-Verify not accepting information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Owner and operator need to add all applicable facilities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0871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/>
          <p:nvPr/>
        </p:nvSpPr>
        <p:spPr>
          <a:xfrm>
            <a:off x="2336700" y="0"/>
            <a:ext cx="6876900" cy="6164700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9"/>
          <p:cNvSpPr/>
          <p:nvPr/>
        </p:nvSpPr>
        <p:spPr>
          <a:xfrm>
            <a:off x="0" y="0"/>
            <a:ext cx="2963700" cy="6164700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49"/>
          <p:cNvSpPr txBox="1"/>
          <p:nvPr/>
        </p:nvSpPr>
        <p:spPr>
          <a:xfrm>
            <a:off x="0" y="2232175"/>
            <a:ext cx="2963700" cy="19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RESOURCES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0" name="Google Shape;460;p49"/>
          <p:cNvSpPr txBox="1"/>
          <p:nvPr/>
        </p:nvSpPr>
        <p:spPr>
          <a:xfrm>
            <a:off x="3103418" y="807450"/>
            <a:ext cx="6110182" cy="4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CEOS Office Hours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Step by step tutorial for owner, operator, and preparer available online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Actions guide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Help guides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FAQs</a:t>
            </a:r>
            <a:endParaRPr lang="en-US"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75242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/>
          <p:nvPr/>
        </p:nvSpPr>
        <p:spPr>
          <a:xfrm>
            <a:off x="2336700" y="0"/>
            <a:ext cx="6876900" cy="6164700"/>
          </a:xfrm>
          <a:prstGeom prst="rect">
            <a:avLst/>
          </a:prstGeom>
          <a:solidFill>
            <a:srgbClr val="009AD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49"/>
          <p:cNvSpPr/>
          <p:nvPr/>
        </p:nvSpPr>
        <p:spPr>
          <a:xfrm>
            <a:off x="0" y="0"/>
            <a:ext cx="2963700" cy="6164700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49"/>
          <p:cNvSpPr txBox="1"/>
          <p:nvPr/>
        </p:nvSpPr>
        <p:spPr>
          <a:xfrm>
            <a:off x="0" y="2232175"/>
            <a:ext cx="2963700" cy="19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CONTACTS</a:t>
            </a:r>
            <a:endParaRPr sz="3000" b="1" dirty="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60" name="Google Shape;460;p49"/>
          <p:cNvSpPr txBox="1"/>
          <p:nvPr/>
        </p:nvSpPr>
        <p:spPr>
          <a:xfrm>
            <a:off x="3048000" y="525502"/>
            <a:ext cx="6165600" cy="4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CEOS Account and Set Up</a:t>
            </a:r>
          </a:p>
          <a:p>
            <a:pPr lvl="0"/>
            <a:r>
              <a:rPr lang="en-US" sz="3000" b="1" dirty="0" smtClean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cdphe_ceos_support@state.co.us</a:t>
            </a:r>
            <a:r>
              <a:rPr lang="en-US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 </a:t>
            </a:r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 </a:t>
            </a:r>
          </a:p>
          <a:p>
            <a:pPr lvl="0"/>
            <a:r>
              <a:rPr lang="en-US" sz="2800" b="1" dirty="0">
                <a:solidFill>
                  <a:schemeClr val="bg1"/>
                </a:solidFill>
                <a:latin typeface="Trebuchet MS" panose="020B0603020202020204" pitchFamily="34" charset="0"/>
                <a:sym typeface="Trebuchet MS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  <a:sym typeface="Trebuchet MS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303-691-7919</a:t>
            </a:r>
            <a:endParaRPr lang="en-US" sz="2800" b="1" dirty="0" smtClean="0">
              <a:solidFill>
                <a:schemeClr val="bg1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 smtClean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Specific Permits and Applications</a:t>
            </a:r>
          </a:p>
          <a:p>
            <a:pPr lvl="0"/>
            <a:r>
              <a:rPr lang="en-US" sz="3000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cdphe_wqcd_permits@state.co.us</a:t>
            </a:r>
          </a:p>
          <a:p>
            <a:pPr lvl="0"/>
            <a:r>
              <a:rPr lang="en-US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 303-692-3517</a:t>
            </a:r>
            <a:endParaRPr lang="en-US" sz="2800" b="1" dirty="0" smtClean="0">
              <a:solidFill>
                <a:schemeClr val="bg1"/>
              </a:solidFill>
              <a:latin typeface="Trebuchet MS" panose="020B0603020202020204" pitchFamily="34" charset="0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Permit Compliance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30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al.stafford@state.co.us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2800" b="1" dirty="0" smtClean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303-691-4021</a:t>
            </a:r>
            <a:endParaRPr sz="28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 b="1" dirty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Insert copy.</a:t>
            </a:r>
            <a:endParaRPr sz="3000" b="1" dirty="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941753505"/>
      </p:ext>
    </p:extLst>
  </p:cSld>
  <p:clrMapOvr>
    <a:masterClrMapping/>
  </p:clrMapOvr>
</p:sld>
</file>

<file path=ppt/theme/theme1.xml><?xml version="1.0" encoding="utf-8"?>
<a:theme xmlns:a="http://schemas.openxmlformats.org/drawingml/2006/main" name="Grey Content Slides - Color Logo Altern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22EACEC0F63D48910A54E5F4FF794C" ma:contentTypeVersion="12" ma:contentTypeDescription="Create a new document." ma:contentTypeScope="" ma:versionID="e54ea247b556c6c8be8ffcda64f73545">
  <xsd:schema xmlns:xsd="http://www.w3.org/2001/XMLSchema" xmlns:xs="http://www.w3.org/2001/XMLSchema" xmlns:p="http://schemas.microsoft.com/office/2006/metadata/properties" xmlns:ns2="729bb4c7-58b5-447c-9221-59652dcbcb62" xmlns:ns3="23119b38-4883-486c-8995-8a6082229cd2" targetNamespace="http://schemas.microsoft.com/office/2006/metadata/properties" ma:root="true" ma:fieldsID="8147f07645823559331dff9c666437ed" ns2:_="" ns3:_="">
    <xsd:import namespace="729bb4c7-58b5-447c-9221-59652dcbcb62"/>
    <xsd:import namespace="23119b38-4883-486c-8995-8a6082229c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bb4c7-58b5-447c-9221-59652dcbcb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19b38-4883-486c-8995-8a6082229c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373918-00C1-4D72-A38A-2E365F75B602}"/>
</file>

<file path=customXml/itemProps2.xml><?xml version="1.0" encoding="utf-8"?>
<ds:datastoreItem xmlns:ds="http://schemas.openxmlformats.org/officeDocument/2006/customXml" ds:itemID="{9976B0BD-0200-4290-9745-E502FBCA35BC}"/>
</file>

<file path=customXml/itemProps3.xml><?xml version="1.0" encoding="utf-8"?>
<ds:datastoreItem xmlns:ds="http://schemas.openxmlformats.org/officeDocument/2006/customXml" ds:itemID="{4FEFE67E-D299-4255-9133-E957A82B8A04}"/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381</Words>
  <Application>Microsoft Office PowerPoint</Application>
  <PresentationFormat>On-screen Show (4:3)</PresentationFormat>
  <Paragraphs>92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Trebuchet MS</vt:lpstr>
      <vt:lpstr>Calibri</vt:lpstr>
      <vt:lpstr>Arial</vt:lpstr>
      <vt:lpstr>Grey Content Slides - Color Logo Alternate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Bralish, Jessica</dc:creator>
  <cp:lastModifiedBy>Stafford, Al</cp:lastModifiedBy>
  <cp:revision>13</cp:revision>
  <dcterms:modified xsi:type="dcterms:W3CDTF">2019-11-13T20:58:23Z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0x010100A422EACEC0F63D48910A54E5F4FF794C</vt:lpwstr>
  </property>
</Properties>
</file>